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2" r:id="rId36"/>
    <p:sldId id="291" r:id="rId37"/>
    <p:sldId id="290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8288000" cy="10287000"/>
  <p:notesSz cx="6858000" cy="9144000"/>
  <p:embeddedFontLst>
    <p:embeddedFont>
      <p:font typeface="Poppins" panose="00000500000000000000" pitchFamily="2" charset="-18"/>
      <p:regular r:id="rId50"/>
    </p:embeddedFont>
    <p:embeddedFont>
      <p:font typeface="Poppins Bold" panose="00000800000000000000" charset="-18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4" d="100"/>
          <a:sy n="64" d="100"/>
        </p:scale>
        <p:origin x="90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10" Type="http://schemas.openxmlformats.org/officeDocument/2006/relationships/image" Target="../media/image27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10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10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10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10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10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10" Type="http://schemas.openxmlformats.org/officeDocument/2006/relationships/image" Target="../media/image33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10" Type="http://schemas.openxmlformats.org/officeDocument/2006/relationships/image" Target="../media/image34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36.png"/><Relationship Id="rId5" Type="http://schemas.openxmlformats.org/officeDocument/2006/relationships/image" Target="../media/image4.svg"/><Relationship Id="rId10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10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12.svg"/><Relationship Id="rId4" Type="http://schemas.openxmlformats.org/officeDocument/2006/relationships/image" Target="../media/image2.sv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9.png"/><Relationship Id="rId5" Type="http://schemas.openxmlformats.org/officeDocument/2006/relationships/image" Target="../media/image4.sv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1.png"/><Relationship Id="rId5" Type="http://schemas.openxmlformats.org/officeDocument/2006/relationships/image" Target="../media/image4.sv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3.png"/><Relationship Id="rId5" Type="http://schemas.openxmlformats.org/officeDocument/2006/relationships/image" Target="../media/image4.svg"/><Relationship Id="rId10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028700" y="8906701"/>
            <a:ext cx="389508" cy="389508"/>
          </a:xfrm>
          <a:custGeom>
            <a:avLst/>
            <a:gdLst/>
            <a:ahLst/>
            <a:cxnLst/>
            <a:rect l="l" t="t" r="r" b="b"/>
            <a:pathLst>
              <a:path w="389508" h="389508">
                <a:moveTo>
                  <a:pt x="0" y="0"/>
                </a:moveTo>
                <a:lnTo>
                  <a:pt x="389508" y="0"/>
                </a:lnTo>
                <a:lnTo>
                  <a:pt x="389508" y="389508"/>
                </a:lnTo>
                <a:lnTo>
                  <a:pt x="0" y="3895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752082" y="8906701"/>
            <a:ext cx="389508" cy="389508"/>
          </a:xfrm>
          <a:custGeom>
            <a:avLst/>
            <a:gdLst/>
            <a:ahLst/>
            <a:cxnLst/>
            <a:rect l="l" t="t" r="r" b="b"/>
            <a:pathLst>
              <a:path w="389508" h="389508">
                <a:moveTo>
                  <a:pt x="0" y="0"/>
                </a:moveTo>
                <a:lnTo>
                  <a:pt x="389508" y="0"/>
                </a:lnTo>
                <a:lnTo>
                  <a:pt x="389508" y="389508"/>
                </a:lnTo>
                <a:lnTo>
                  <a:pt x="0" y="3895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Freeform 6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7" name="Freeform 7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8" name="Freeform 8"/>
          <p:cNvSpPr/>
          <p:nvPr/>
        </p:nvSpPr>
        <p:spPr>
          <a:xfrm>
            <a:off x="6225709" y="5620273"/>
            <a:ext cx="5836567" cy="3908088"/>
          </a:xfrm>
          <a:custGeom>
            <a:avLst/>
            <a:gdLst/>
            <a:ahLst/>
            <a:cxnLst/>
            <a:rect l="l" t="t" r="r" b="b"/>
            <a:pathLst>
              <a:path w="5360472" h="3666212">
                <a:moveTo>
                  <a:pt x="0" y="0"/>
                </a:moveTo>
                <a:lnTo>
                  <a:pt x="5360473" y="0"/>
                </a:lnTo>
                <a:lnTo>
                  <a:pt x="5360473" y="3666212"/>
                </a:lnTo>
                <a:lnTo>
                  <a:pt x="0" y="366621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r="-394"/>
            </a:stretch>
          </a:blipFill>
          <a:effectLst>
            <a:softEdge rad="31750"/>
          </a:effectLst>
        </p:spPr>
        <p:txBody>
          <a:bodyPr/>
          <a:lstStyle/>
          <a:p>
            <a:endParaRPr lang="pl-PL" noProof="0" dirty="0"/>
          </a:p>
        </p:txBody>
      </p:sp>
      <p:sp>
        <p:nvSpPr>
          <p:cNvPr id="9" name="TextBox 9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47719" y="2872460"/>
            <a:ext cx="11992551" cy="184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04"/>
              </a:lnSpc>
            </a:pPr>
            <a:r>
              <a:rPr lang="pl-PL" sz="74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 PROJECT DJANGO REACT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82847" y="2274935"/>
            <a:ext cx="10922297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0"/>
              </a:lnSpc>
            </a:pPr>
            <a:r>
              <a:rPr lang="pl-PL" sz="2300" spc="1104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PRESENTATION PROJECT ENGINEERING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613373" y="4717280"/>
            <a:ext cx="9061241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DAWID OLKO &amp; PIOTR SMOŁA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781949" y="8709025"/>
            <a:ext cx="346022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24770" y="2052331"/>
            <a:ext cx="12638459" cy="571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79"/>
              </a:lnSpc>
            </a:pPr>
            <a:r>
              <a:rPr lang="pl-PL" sz="44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Modele </a:t>
            </a:r>
            <a:r>
              <a:rPr lang="pl-PL" sz="4400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Django</a:t>
            </a:r>
            <a:r>
              <a:rPr lang="pl-PL" sz="44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- </a:t>
            </a:r>
            <a:r>
              <a:rPr lang="pl-PL" sz="4400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Recommendation</a:t>
            </a:r>
            <a:r>
              <a:rPr lang="pl-PL" sz="44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pl-PL" sz="4400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Tables</a:t>
            </a:r>
            <a:endParaRPr lang="pl-PL" sz="4400" b="1" noProof="0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769890" y="3070224"/>
            <a:ext cx="14748218" cy="5851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49"/>
              </a:lnSpc>
            </a:pP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ProductSimilarity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przechowuje współczynniki podobieństwa między produktami dla algorytmów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collaborative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filtering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content-based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UserProductRecommendation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zawiera spersonalizowane rekomendacje dla użytkowników z wynikami dopasowania.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RecommendationSettings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umożliwia użytkownikom wybór aktywnego algorytmu rekomendacji.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ProductAssociation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implementuje algorytm Market Basket Analysis, przechowując reguły asocjacyjne (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support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confidence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lift) dla produktów często kupowanych razem.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UserInteraction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loguje wszystkie interakcje użytkowników (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view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click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add_to_cart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purchase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 dla poprawy jakości rekomendacji.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PurchaseProbability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SalesForecast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UserPurchasePattern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ProductDemandForecast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RiskAssessment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implementują zaawansowane modele probabilistyczne do przewidywania zachowań użytkowników i prognozowania sprzedaży.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65936" y="2226421"/>
            <a:ext cx="11556127" cy="571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79"/>
              </a:lnSpc>
            </a:pPr>
            <a:r>
              <a:rPr lang="pl-PL" sz="4400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Collaborative</a:t>
            </a:r>
            <a:r>
              <a:rPr lang="pl-PL" sz="44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pl-PL" sz="4400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Filtering</a:t>
            </a:r>
            <a:r>
              <a:rPr lang="pl-PL" sz="44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- wprowadzenie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81997" y="3405265"/>
            <a:ext cx="14124004" cy="5318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49"/>
              </a:lnSpc>
            </a:pP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Collaborative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Filtering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(CF) to algorytm rekomendacji bazujący na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zachowaniach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podobnych użytkowników - zakłada, że użytkownicy o podobnych preferencjach w przeszłości będą mieć podobne gusty w przyszłości. System analizuje historię zakupów wszystkich użytkowników i znajduje podobieństwa między nimi, generując rekomendacje typu "Klienci którzy kupili X, również kupili Y". W naszym systemie CF jest używany do rekomendacji produktów na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dashboardzie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klienta, personalizowanych sugestii po dodaniu do koszyka oraz automatycznego generowania rekomendacji po każdym zamówieniu. Administrator może wybrać CF jako aktywny algorytm rekomendacji w panelu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AdminStatistics.jsx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CF działa najlepiej gdy mamy dużą bazę użytkowników z historią zakupów.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Freeform 6"/>
          <p:cNvSpPr/>
          <p:nvPr/>
        </p:nvSpPr>
        <p:spPr>
          <a:xfrm>
            <a:off x="12115800" y="3547691"/>
            <a:ext cx="5524961" cy="4588062"/>
          </a:xfrm>
          <a:custGeom>
            <a:avLst/>
            <a:gdLst/>
            <a:ahLst/>
            <a:cxnLst/>
            <a:rect l="l" t="t" r="r" b="b"/>
            <a:pathLst>
              <a:path w="4791720" h="4049003">
                <a:moveTo>
                  <a:pt x="0" y="0"/>
                </a:moveTo>
                <a:lnTo>
                  <a:pt x="4791720" y="0"/>
                </a:lnTo>
                <a:lnTo>
                  <a:pt x="4791720" y="4049003"/>
                </a:lnTo>
                <a:lnTo>
                  <a:pt x="0" y="404900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7" name="TextBox 7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39569" y="2068115"/>
            <a:ext cx="12176431" cy="571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79"/>
              </a:lnSpc>
            </a:pPr>
            <a:r>
              <a:rPr lang="pl-PL" sz="4400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Collaborative</a:t>
            </a:r>
            <a:r>
              <a:rPr lang="pl-PL" sz="44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pl-PL" sz="4400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Filtering</a:t>
            </a:r>
            <a:r>
              <a:rPr lang="pl-PL" sz="44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- implementacja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60930" y="2883992"/>
            <a:ext cx="9968001" cy="6384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9"/>
              </a:lnSpc>
            </a:pP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Implementacja CF znajduje się w recommendation_views.py w funkcji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process_collaborative_filtering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(), która pobiera dane wszystkich użytkowników i produktów z bazy danych. System buduje macierz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user-product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gdzie wiersze to użytkownicy, kolumny to produkty, a wartości to ilości zakupionych produktów. Macierz jest konwertowana do formatu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NumPy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 obliczane jest podobieństwo cosinusowe między produktami (nie użytkownikami). Wyniki podobieństwa powyżej progu 0.1 są zapisywane do tabeli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ProductSimilarity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 typem '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collaborative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'. Funkcja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generate_user_recommendations_after_order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() w signals.py automatycznie uruchamia CF po każdym nowym zamówieniu.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Freeform 6"/>
          <p:cNvSpPr/>
          <p:nvPr/>
        </p:nvSpPr>
        <p:spPr>
          <a:xfrm>
            <a:off x="11415641" y="3924300"/>
            <a:ext cx="5712330" cy="3634604"/>
          </a:xfrm>
          <a:custGeom>
            <a:avLst/>
            <a:gdLst/>
            <a:ahLst/>
            <a:cxnLst/>
            <a:rect l="l" t="t" r="r" b="b"/>
            <a:pathLst>
              <a:path w="5506840" h="3545028">
                <a:moveTo>
                  <a:pt x="0" y="0"/>
                </a:moveTo>
                <a:lnTo>
                  <a:pt x="5506840" y="0"/>
                </a:lnTo>
                <a:lnTo>
                  <a:pt x="5506840" y="3545028"/>
                </a:lnTo>
                <a:lnTo>
                  <a:pt x="0" y="354502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7" name="TextBox 7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51936" y="1998457"/>
            <a:ext cx="15240518" cy="571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79"/>
              </a:lnSpc>
            </a:pPr>
            <a:r>
              <a:rPr lang="pl-PL" sz="4400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Collaborative</a:t>
            </a:r>
            <a:r>
              <a:rPr lang="pl-PL" sz="44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pl-PL" sz="4400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Filtering</a:t>
            </a:r>
            <a:r>
              <a:rPr lang="pl-PL" sz="44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- macierz </a:t>
            </a:r>
            <a:r>
              <a:rPr lang="pl-PL" sz="4400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user-product</a:t>
            </a:r>
            <a:endParaRPr lang="pl-PL" sz="4400" b="1" noProof="0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39569" y="2860861"/>
            <a:ext cx="9734177" cy="666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9"/>
              </a:lnSpc>
            </a:pPr>
            <a:r>
              <a:rPr lang="pl-PL" sz="23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Macierz </a:t>
            </a:r>
            <a:r>
              <a:rPr lang="pl-PL" sz="23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user-product</a:t>
            </a:r>
            <a:r>
              <a:rPr lang="pl-PL" sz="23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to dwuwymiarowa struktura danych gdzie każdy wiersz reprezentuje użytkownika, każda kolumna reprezentuje produkt, a wartości to ilości zakupionych produktów (0 jeśli nie kupiono). Macierz jest budowana z tabeli </a:t>
            </a:r>
            <a:r>
              <a:rPr lang="pl-PL" sz="23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OrderProduct</a:t>
            </a:r>
            <a:r>
              <a:rPr lang="pl-PL" sz="23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 konwertowana do formatu </a:t>
            </a:r>
            <a:r>
              <a:rPr lang="pl-PL" sz="23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NumPy</a:t>
            </a:r>
            <a:r>
              <a:rPr lang="pl-PL" sz="23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dla wydajnych obliczeń matematycznych. Podobieństwo cosinusowe jest obliczane między kolumnami macierzy (produktami), co pozwala znaleźć produkty o podobnych wzorcach zakupowych. Wzór podobieństwa cosinusowego: cos(θ) = (A·B) / (||A|| ||B||) gdzie A i B to wektory reprezentujące produkty. Produkty z wysokim podobieństwem (&gt;0.1) są zapisywane jako potencjalne rekomendacje w tabeli </a:t>
            </a:r>
            <a:r>
              <a:rPr lang="pl-PL" sz="23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ProductSimilarity</a:t>
            </a:r>
            <a:r>
              <a:rPr lang="pl-PL" sz="23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7" name="TextBox 7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21145" y="2199469"/>
            <a:ext cx="12445710" cy="557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9"/>
              </a:lnSpc>
            </a:pP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Content-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Based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Filtering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- implementacja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85793" y="3462755"/>
            <a:ext cx="12916414" cy="5458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909"/>
              </a:lnSpc>
            </a:pPr>
            <a:r>
              <a:rPr lang="pl-PL" sz="22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Content-</a:t>
            </a:r>
            <a:r>
              <a:rPr lang="pl-PL" sz="22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Based</a:t>
            </a:r>
            <a:r>
              <a:rPr lang="pl-PL" sz="22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2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Filtering</a:t>
            </a:r>
            <a:r>
              <a:rPr lang="pl-PL" sz="22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w custom_recommendation_engine.py jest zaimplementowany w klasie </a:t>
            </a:r>
            <a:r>
              <a:rPr lang="pl-PL" sz="22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CustomContentBasedFilter</a:t>
            </a:r>
            <a:r>
              <a:rPr lang="pl-PL" sz="22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 manualną ekstrakcją cech. Funkcja </a:t>
            </a:r>
            <a:r>
              <a:rPr lang="pl-PL" sz="22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generate_similarities_for_all_products</a:t>
            </a:r>
            <a:r>
              <a:rPr lang="pl-PL" sz="22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() tworzy wektory cech na podstawie kategorii i </a:t>
            </a:r>
            <a:r>
              <a:rPr lang="pl-PL" sz="22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tagów</a:t>
            </a:r>
            <a:r>
              <a:rPr lang="pl-PL" sz="22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produktu używając </a:t>
            </a:r>
            <a:r>
              <a:rPr lang="pl-PL" sz="22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extract_features</a:t>
            </a:r>
            <a:r>
              <a:rPr lang="pl-PL" sz="22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() która dodaje cechy typu "</a:t>
            </a:r>
            <a:r>
              <a:rPr lang="pl-PL" sz="22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category</a:t>
            </a:r>
            <a:r>
              <a:rPr lang="pl-PL" sz="22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", "</a:t>
            </a:r>
            <a:r>
              <a:rPr lang="pl-PL" sz="22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tag</a:t>
            </a:r>
            <a:r>
              <a:rPr lang="pl-PL" sz="22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_" i przedziały cenowe (</a:t>
            </a:r>
            <a:r>
              <a:rPr lang="pl-PL" sz="22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price_low</a:t>
            </a:r>
            <a:r>
              <a:rPr lang="pl-PL" sz="22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/medium/high). Podobieństwo jest obliczane przez </a:t>
            </a:r>
            <a:r>
              <a:rPr lang="pl-PL" sz="22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calculate_product_similarity</a:t>
            </a:r>
            <a:r>
              <a:rPr lang="pl-PL" sz="22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() używając indeksu </a:t>
            </a:r>
            <a:r>
              <a:rPr lang="pl-PL" sz="22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Jaccarda</a:t>
            </a:r>
            <a:r>
              <a:rPr lang="pl-PL" sz="22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pl-PL" sz="22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intersection</a:t>
            </a:r>
            <a:r>
              <a:rPr lang="pl-PL" sz="22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pl-PL" sz="22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union</a:t>
            </a:r>
            <a:r>
              <a:rPr lang="pl-PL" sz="22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 między zbiorami cech dwóch produktów. System automatycznie przetwarza maksymalnie 200 produktów z ograniczeniem do 20 porównań na produkt dla wydajności. Produkty bez kategorii i </a:t>
            </a:r>
            <a:r>
              <a:rPr lang="pl-PL" sz="22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tagów</a:t>
            </a:r>
            <a:r>
              <a:rPr lang="pl-PL" sz="22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otrzymują domyślne wartości (kategoria "General", </a:t>
            </a:r>
            <a:r>
              <a:rPr lang="pl-PL" sz="22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tag</a:t>
            </a:r>
            <a:r>
              <a:rPr lang="pl-PL" sz="22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"</a:t>
            </a:r>
            <a:r>
              <a:rPr lang="pl-PL" sz="22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Featured</a:t>
            </a:r>
            <a:r>
              <a:rPr lang="pl-PL" sz="22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"). To w pełni manualna implementacja bez użycia zewnętrznych bibliotek ML.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Freeform 6"/>
          <p:cNvSpPr/>
          <p:nvPr/>
        </p:nvSpPr>
        <p:spPr>
          <a:xfrm>
            <a:off x="11049000" y="3971189"/>
            <a:ext cx="6439360" cy="4020128"/>
          </a:xfrm>
          <a:custGeom>
            <a:avLst/>
            <a:gdLst/>
            <a:ahLst/>
            <a:cxnLst/>
            <a:rect l="l" t="t" r="r" b="b"/>
            <a:pathLst>
              <a:path w="4902185" h="3131271">
                <a:moveTo>
                  <a:pt x="0" y="0"/>
                </a:moveTo>
                <a:lnTo>
                  <a:pt x="4902185" y="0"/>
                </a:lnTo>
                <a:lnTo>
                  <a:pt x="4902185" y="3131270"/>
                </a:lnTo>
                <a:lnTo>
                  <a:pt x="0" y="31312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7" name="TextBox 7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8208" y="2192654"/>
            <a:ext cx="14152080" cy="557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9"/>
              </a:lnSpc>
            </a:pPr>
            <a:r>
              <a:rPr lang="pl-PL" sz="4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Content-</a:t>
            </a:r>
            <a:r>
              <a:rPr lang="pl-PL" sz="4000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Based</a:t>
            </a:r>
            <a:r>
              <a:rPr lang="pl-PL" sz="4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pl-PL" sz="4000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Filtering</a:t>
            </a:r>
            <a:r>
              <a:rPr lang="pl-PL" sz="4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- podobieństwo produktów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3551" y="3183428"/>
            <a:ext cx="10155449" cy="6459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9"/>
              </a:lnSpc>
            </a:pPr>
            <a:r>
              <a:rPr lang="pl-PL" sz="22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Podobieństwo produktów w CBF jest obliczane przez manualną implementację indeksu </a:t>
            </a:r>
            <a:r>
              <a:rPr lang="pl-PL" sz="22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Jaccarda</a:t>
            </a:r>
            <a:r>
              <a:rPr lang="pl-PL" sz="22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w funkcji </a:t>
            </a:r>
            <a:r>
              <a:rPr lang="pl-PL" sz="22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calculate_product_similarity</a:t>
            </a:r>
            <a:r>
              <a:rPr lang="pl-PL" sz="22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(). Każdy produkt jest reprezentowany jako zbiór (set) cech zawierający nazwy kategorii, </a:t>
            </a:r>
            <a:r>
              <a:rPr lang="pl-PL" sz="22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tagi</a:t>
            </a:r>
            <a:r>
              <a:rPr lang="pl-PL" sz="22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oraz przedział cenowy. Podobieństwo = len(</a:t>
            </a:r>
            <a:r>
              <a:rPr lang="pl-PL" sz="22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intersection</a:t>
            </a:r>
            <a:r>
              <a:rPr lang="pl-PL" sz="22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(features1, features2)) / len(</a:t>
            </a:r>
            <a:r>
              <a:rPr lang="pl-PL" sz="22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union</a:t>
            </a:r>
            <a:r>
              <a:rPr lang="pl-PL" sz="22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(features1, features2)). Tylko pary produktów z podobieństwem powyżej progu 0.2 są zapisywane do tabeli </a:t>
            </a:r>
            <a:r>
              <a:rPr lang="pl-PL" sz="22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ProductSimilarity</a:t>
            </a:r>
            <a:r>
              <a:rPr lang="pl-PL" sz="22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 typem '</a:t>
            </a:r>
            <a:r>
              <a:rPr lang="pl-PL" sz="22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content_based</a:t>
            </a:r>
            <a:r>
              <a:rPr lang="pl-PL" sz="22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'. System tworzy dwukierunkowe podobieństwa (A-&gt;B i B-&gt;A) dla każdej pary. CBF automatycznie aktualizuje podobieństwa gdy użytkownik dodaje produkt do koszyka przez </a:t>
            </a:r>
            <a:r>
              <a:rPr lang="pl-PL" sz="22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update_user_cb_recommendations</a:t>
            </a:r>
            <a:r>
              <a:rPr lang="pl-PL" sz="22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() w signals.py, zapewniając personalizowane rekomendacje na podstawie interakcji użytkownika.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67960" y="2181350"/>
            <a:ext cx="14152080" cy="60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9"/>
              </a:lnSpc>
            </a:pPr>
            <a:r>
              <a:rPr lang="pl-PL" sz="54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Porównanie CF vs CBF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04040" y="3771900"/>
            <a:ext cx="13106400" cy="4333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Collaborative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Filtering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używa biblioteki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scikit-learn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cosine_similarity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dla macierzy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user-item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wymaga historii zamówień wielu użytkowników, odkrywa nieoczekiwane wzorce ale ma problem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cold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start. Content-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Based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Filtering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jest w pełni manualną implementacją używającą indeksu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Jaccarda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działa od razu dla nowych produktów, nie wymaga danych innych użytkowników ale ogranicza się do podobnych cech. Nasz system w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AdminStatistics.jsx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pozwala administratorowi przełączać między algorytmami - CBF oznaczony jako "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Custom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Manual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Implementation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" vs CF jako "Library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Implementation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". Po zmianie algorytmu system automatycznie przelicza podobieństwa i generuje nowe rekomendacje dla wszystkich użytkowników. CBF idealny dla nowych sklepów, CF dla dojrzałych platform z dużą bazą użytkowników.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Freeform 6"/>
          <p:cNvSpPr/>
          <p:nvPr/>
        </p:nvSpPr>
        <p:spPr>
          <a:xfrm>
            <a:off x="11430000" y="4305300"/>
            <a:ext cx="5601160" cy="3582904"/>
          </a:xfrm>
          <a:custGeom>
            <a:avLst/>
            <a:gdLst/>
            <a:ahLst/>
            <a:cxnLst/>
            <a:rect l="l" t="t" r="r" b="b"/>
            <a:pathLst>
              <a:path w="5247355" h="3351748">
                <a:moveTo>
                  <a:pt x="0" y="0"/>
                </a:moveTo>
                <a:lnTo>
                  <a:pt x="5247355" y="0"/>
                </a:lnTo>
                <a:lnTo>
                  <a:pt x="5247355" y="3351748"/>
                </a:lnTo>
                <a:lnTo>
                  <a:pt x="0" y="33517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7" name="TextBox 7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8208" y="2114269"/>
            <a:ext cx="14152080" cy="1142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9"/>
              </a:lnSpc>
            </a:pPr>
            <a:r>
              <a:rPr lang="pl-PL" sz="44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Panel admina - wybór algorytmu (</a:t>
            </a:r>
            <a:r>
              <a:rPr lang="pl-PL" sz="4400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AdminStatistics.jsx</a:t>
            </a:r>
            <a:r>
              <a:rPr lang="pl-PL" sz="44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, przełączanie CF/CBF)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24704" y="3516492"/>
            <a:ext cx="9345042" cy="5641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00"/>
              </a:lnSpc>
            </a:pP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Panel administratora w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AdminStatistics.jsx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umożliwia wybór aktywnego algorytmu rekomendacji między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Collaborative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Filtering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 Content-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Based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Filtering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przez radio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buttons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Po wybraniu algorytmu admin klika "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Apply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Algorithm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", co wywołuje POST do /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api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recommendation-settings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 zapisując preferencję w tabeli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RecommendationSettings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System automatycznie przetwarza podobieństwa produktów wywołując /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api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process-recommendations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 i aktualizuje tabele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ProductSimilarity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oraz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UserProductRecommendation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Administrator widzi live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preview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rekomendacji z /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api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recommendation-preview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 dla wybranego algorytmu. Zmiana algorytmu wpływa na wszystkie rekomendacje w systemie -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dashboard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klienta, sugestie w koszyku i personalizowane propozycje.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Freeform 6"/>
          <p:cNvSpPr/>
          <p:nvPr/>
        </p:nvSpPr>
        <p:spPr>
          <a:xfrm>
            <a:off x="11241374" y="4977984"/>
            <a:ext cx="5850371" cy="3137158"/>
          </a:xfrm>
          <a:custGeom>
            <a:avLst/>
            <a:gdLst/>
            <a:ahLst/>
            <a:cxnLst/>
            <a:rect l="l" t="t" r="r" b="b"/>
            <a:pathLst>
              <a:path w="5378647" h="2843959">
                <a:moveTo>
                  <a:pt x="0" y="0"/>
                </a:moveTo>
                <a:lnTo>
                  <a:pt x="5378647" y="0"/>
                </a:lnTo>
                <a:lnTo>
                  <a:pt x="5378647" y="2843960"/>
                </a:lnTo>
                <a:lnTo>
                  <a:pt x="0" y="284396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7" name="TextBox 7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18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34572" y="2272220"/>
            <a:ext cx="14152080" cy="1142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9"/>
              </a:lnSpc>
            </a:pP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Association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Rules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- wprowadzenie (Reguły asocjacji, market basket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analysis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34572" y="3826773"/>
            <a:ext cx="9438229" cy="5641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00"/>
              </a:lnSpc>
            </a:pP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Association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Rules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to manualna implementacja algorytmu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Apriori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w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CustomAssociationRules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class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identyfikująca produkty często kupowane razem. System analizuje rzeczywiste transakcje z tabel Order i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OrderProduct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budując listę krotek (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product_ids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 dla każdego zamówienia. Algorytm ma parametry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min_support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=0.01 i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min_confidence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=0.1 z ograniczeniami wydajności (max 2000 transakcji, 15 produktów na transakcję). Reguły są przechowywane w modelu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ProductAssociation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 metrykami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support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confidence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 lift. W koszyku zakupów reguły napędzają sekcję "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Frequently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Bought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Together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" w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CartContent.jsx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poprzez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endpoint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/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api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frequently-bought-together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/. Cały algorytm jest napisany od podstaw bez użycia bibliotek zewnętrznych jak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mlxtend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czy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apyori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19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71179" y="2165741"/>
            <a:ext cx="14145642" cy="1142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79"/>
              </a:lnSpc>
            </a:pPr>
            <a:r>
              <a:rPr lang="pl-PL" sz="4400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Association</a:t>
            </a:r>
            <a:r>
              <a:rPr lang="pl-PL" sz="44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pl-PL" sz="4400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Rules</a:t>
            </a:r>
            <a:r>
              <a:rPr lang="pl-PL" sz="44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- metryki (</a:t>
            </a:r>
            <a:r>
              <a:rPr lang="pl-PL" sz="4400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Support</a:t>
            </a:r>
            <a:r>
              <a:rPr lang="pl-PL" sz="44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, </a:t>
            </a:r>
            <a:r>
              <a:rPr lang="pl-PL" sz="4400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Confidence</a:t>
            </a:r>
            <a:r>
              <a:rPr lang="pl-PL" sz="44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, Lift)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299514" y="4079560"/>
            <a:ext cx="11902666" cy="4333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Support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=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count_both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/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total_transactions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mierzy częstość występowania pary produktów w wszystkich zamówieniach.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Confidence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=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count_both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/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count_first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określa prawdopodobieństwo kupienia drugiego produktu po kupnie pierwszego. Lift =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support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/ (support_product1 * support_product2) wskazuje siłę reguły względem przypadku - &gt;1 pozytywna korelacja, =1 brak zależności, &lt;1 negatywna korelacja. W implementacji _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generate_rules_from_itemsets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() system analizuje tylko 2-itemsets z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frequent_itemsets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oblicza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confidence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dla obu kierunków (A-&gt;B i B-&gt;A) i tworzy reguły tylko dla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confidence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&gt;=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min_confidence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Metryki są wyświetlane w panelu administratora sortowane według lift, a w koszyku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confidence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jest pokazywana jako procent obok każdej rekomendacji.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Freeform 6"/>
          <p:cNvSpPr/>
          <p:nvPr/>
        </p:nvSpPr>
        <p:spPr>
          <a:xfrm>
            <a:off x="9940862" y="3611129"/>
            <a:ext cx="6996609" cy="3874372"/>
          </a:xfrm>
          <a:custGeom>
            <a:avLst/>
            <a:gdLst/>
            <a:ahLst/>
            <a:cxnLst/>
            <a:rect l="l" t="t" r="r" b="b"/>
            <a:pathLst>
              <a:path w="6996609" h="3874372">
                <a:moveTo>
                  <a:pt x="0" y="0"/>
                </a:moveTo>
                <a:lnTo>
                  <a:pt x="6996609" y="0"/>
                </a:lnTo>
                <a:lnTo>
                  <a:pt x="6996609" y="3874373"/>
                </a:lnTo>
                <a:lnTo>
                  <a:pt x="0" y="38743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7" name="TextBox 7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781949" y="8709025"/>
            <a:ext cx="346022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39569" y="2083342"/>
            <a:ext cx="7803917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25"/>
              </a:lnSpc>
            </a:pPr>
            <a:r>
              <a:rPr lang="pl-PL" sz="75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 PROJEKCIE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7320" y="3430602"/>
            <a:ext cx="7889165" cy="471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SmartRecommender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to pełnowymiarowy sklep internetowy zbudowany w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Django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+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React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Główną cechą jest zaimplementowanie 6 różnych algorytmów uczenia maszynowego do rekomendacji produktów. System automatycznie analizuje zachowania użytkowników, generuje personalizowane sugestie i przewiduje trendy sprzedażowe. Administratorzy mogą przełączać między algorytmami i monitorować skuteczność rekomendacji w czasie rzeczywistym. Projekt zawiera również zaawansowane funkcje jak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fuzzy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search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analizę sentymentu opinii oraz predykcję ryzyka utraty klientów.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05000" y="2318159"/>
            <a:ext cx="14152080" cy="1108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9"/>
              </a:lnSpc>
            </a:pPr>
            <a:r>
              <a:rPr lang="pl-PL" sz="4000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Association</a:t>
            </a:r>
            <a:r>
              <a:rPr lang="pl-PL" sz="4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pl-PL" sz="4000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Rules</a:t>
            </a:r>
            <a:r>
              <a:rPr lang="pl-PL" sz="4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- algorytm </a:t>
            </a:r>
            <a:r>
              <a:rPr lang="pl-PL" sz="4000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Apriori</a:t>
            </a:r>
            <a:r>
              <a:rPr lang="pl-PL" sz="4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(Implementacja w custom_recommendation_engine.py)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28621" y="4092098"/>
            <a:ext cx="13230757" cy="4333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Manualna implementacja algorytmu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Apriori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w klasie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CustomAssociationRules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składa się z dwóch głównych etapów. _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find_frequent_itemsets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() najpierw liczy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frequent_items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(pojedyncze produkty) filtrując według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min_support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następnie _generate_2_itemsets() tworzy pary produktów z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frequent_items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 oblicza ich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support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_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generate_rules_from_itemsets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() iteruje przez frequent_2_itemsets, dla każdej pary (item1, item2) oblicza confidence_1_to_2 i confidence_2_to_1 oraz wspólny lift. Algorytm tworzy reguły dla obu kierunków jeśli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confidence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&gt;=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min_confidence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Funkcja zwraca listę słowników z kluczami: product_1, product_2,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support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confidence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lift. Cała implementacja jest w czystym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Pythonie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bez bibliotek zewnętrznych, zoptymalizowana dla wydajności z ograniczeniami na liczbę transakcji i produktów.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67959" y="2183854"/>
            <a:ext cx="14152080" cy="1142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9"/>
              </a:lnSpc>
            </a:pP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Association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Rules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- automatyczna aktualizacja (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Django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signals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,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trigger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po zamówieniu)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54889" y="3908653"/>
            <a:ext cx="12178221" cy="47697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System automatycznie regeneruje wszystkie reguły asocjacji po każdym zamówieniu przez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signal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@receiver(post_save,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sender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=Order) w signals.py wywołujący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generate_association_rules_after_order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(). Funkcja pobiera ostatnie 1000 zamówień, buduje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jako listę list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product_ids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usuwa wszystkie stare reguły (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ProductAssociation.objects.all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().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delete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()) i tworzy nowe używając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CustomAssociationRules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min_support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=0.01,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min_confidence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=0.1). Administrator może ręcznie zaktualizować reguły w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AdminStatistics.jsx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klikając "Update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Rules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" co wywołuje POST do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UpdateAssociationRulesAPI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Endpoint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zwraca informacje o utworzonych regułach z flagą "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Custom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Apriori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Implementation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". Automatyzacja zapewnia że rekomendacje w koszyku są zawsze aktualne, choć pełne przeliczenie może być kosztowne dla dużych baz danych.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67960" y="2224058"/>
            <a:ext cx="14152080" cy="1142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9"/>
              </a:lnSpc>
            </a:pP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Frequently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Bought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Together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(Zastosowanie w koszyku zakupów)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72978" y="3995634"/>
            <a:ext cx="13142044" cy="4333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Funkcja "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Frequently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Bought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Together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" w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CartContent.jsx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wykorzystuje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endpoint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FrequentlyBoughtTogetherAPI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 association_views.py. System pobiera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product_ids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 koszyka i dla każdego produktu szuka reguł w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ProductAssociation.objects.filter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(product_1_id=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product_id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).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order_by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('-lift', '-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confidence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'). Rekomendacje są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deduplikowane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seen_product_ids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 i sortowane według lift następnie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confidence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Każda rekomendacja wyświetla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ProductSerializer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).data wraz z metrykami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confidence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lift i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support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zaokrąglonymi do odpowiedniej precyzji. Sekcja pojawia się tylko gdy koszyk zawiera produkty i istnieją reguły asocjacji. Klienci mogą bezpośrednio dodawać produkty przyciskiem "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Add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to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Cart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" z widocznym wskaźnikiem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confidence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w procentach, co zwiększa cross-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selling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 średnią wartość zamówienia.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7" name="TextBox 7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67960" y="2121267"/>
            <a:ext cx="14152080" cy="1142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9"/>
              </a:lnSpc>
            </a:pP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Fuzzy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Search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- wprowadzenie (Wyszukiwanie rozmyte z tolerancją błędów)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52104" y="3995634"/>
            <a:ext cx="14583792" cy="4333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Fuzzy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Search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to manualna implementacja algorytmu wyszukiwania rozmytego w klasie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CustomFuzzySearch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 custom_recommendation_engine.py umożliwiająca znajdowanie produktów pomimo błędów ortograficznych. System implementuje własny algorytm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similarity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używając kombinacji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word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matching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character-level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distance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Levenshtein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-podobny) bez zewnętrznych bibliotek. Algorytm przeszukuje nazwy, opisy, kategorie i specyfikacje produktów z wagami: nazwa 40%, opis 30%, kategoria 20%, specyfikacje 10%. Użytkownicy mogą kontrolować precyzję przez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fuzzy_threshold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(domyślnie 0.6) oraz filtrować według przedziałów cenowych w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FuzzySearchAPIView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System ogranicza obliczenia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distance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dla tekstów dłuższych niż 100 znaków dla wydajności.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Fuzzy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Search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zmniejsza liczbę pustych wyników i poprawia UX poprzez tolerancję błędów pisowni.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80941" y="2052331"/>
            <a:ext cx="14326118" cy="1660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79"/>
              </a:lnSpc>
            </a:pP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Fuzzy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Search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- algorytm podobieństwa (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calculate_fuzzy_score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() w custom_recommendation_engine.py)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67000" y="4276266"/>
            <a:ext cx="12954000" cy="4333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Funkcja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calculate_fuzzy_score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() w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CustomFuzzySearch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implementuje trzystopniowy algorytm podobieństwa tekstu. Pierwszy etap sprawdza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exact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match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query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==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text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 zwracając 1.0, następnie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substring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match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query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in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text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 zwracający 0.9. Drugi etap oblicza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word_score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jako stosunek dopasowanych słów: len(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query_words.intersection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text_words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)) / len(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query_words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). Trzeci etap używa _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calculate_character_similarity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() implementującej algorytm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dynamic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programming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podobny do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Levenshtein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distance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 optymalizacją pamięci (tylko dwa rzędy macierzy). Końcowy wynik to max(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word_score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* 0.7,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char_score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* 0.3) kombinujący oba podejścia.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Algoritm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ma zabezpieczenie przed długimi tekstami (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max_distance_calc_length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=100) i działa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case-insensitive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To w pełni manualna implementacja bez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fuzzywuzzy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czy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difflib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62347" y="2287241"/>
            <a:ext cx="14152080" cy="1142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9"/>
              </a:lnSpc>
            </a:pP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Fuzzy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Search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- wagi atrybutów (Nazwa 40%, opis 30%, kategoria 20%, spec 10%)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83140" y="4051453"/>
            <a:ext cx="13910494" cy="4333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System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Fuzzy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Search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w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search_products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() oblicza oddzielne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scores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dla każdego atrybutu produktu: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name_score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desc_score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category_score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(max z wszystkich kategorii) i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spec_score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(max z pierwszych 5 specyfikacji). Końcowy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total_score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=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name_score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* 0.4 +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desc_score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* 0.3 +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category_score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* 0.2 +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spec_score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* 0.1 odzwierciedla ważność atrybutów dla użytkowników. Produkty z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total_score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&gt;=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threshold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są zwracane jako lista słowników zawierająca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object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oraz wszystkie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sub-scores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dla transparentności.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FuzzySearchAPIView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zwraca wyniki posortowane według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total_score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 dodatkowymi polami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fuzzy_score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name_score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desc_score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category_score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spec_score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w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response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Wagi można łatwo dostosować w kodzie źródłowym dla różnych typów e-commerce (np. większa waga dla ceny w sklepach budowlanych).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6500" y="2175416"/>
            <a:ext cx="14152080" cy="1142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9"/>
              </a:lnSpc>
            </a:pP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Fuzzy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Search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- interfejs użytkownika (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SearchModal.jsx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, próg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fuzzy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, filtry cenowe)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82032" y="3828707"/>
            <a:ext cx="9843168" cy="47697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00"/>
              </a:lnSpc>
            </a:pP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Komponent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SearchModal.jsx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zapewnia zaawansowany interfejs użytkownika dla kontroli parametrów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Fuzzy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Search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 real-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time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feedback. Suwak progu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fuzzy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umożliwia ustawienie tolerancji od 0.3 (bardzo liberalne) do 1.0 (tylko dokładne dopasowania) z domyślną wartością 0.6. Filtr cenowy pozwala ograniczyć wyniki do kategorii "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cheap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" (&lt;$100), "medium" ($100-$500), "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expensive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" (&gt;$500) lub wszystkich przedziałów. Interfejs wyświetla procentowy wskaźnik dopasowania dla każdego wyniku i umożliwia przełączanie między trybami wyszukiwania. System używa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debounced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input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 300ms opóźnieniem dla płynnego wyszukiwania w czasie rzeczywistym oraz wyświetla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loading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states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 error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handling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dla lepszego UX.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5422AFBA-3609-947A-6001-2439699422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22545" y="3485283"/>
            <a:ext cx="5345920" cy="505623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7" name="TextBox 7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8208" y="2103491"/>
            <a:ext cx="14152080" cy="1142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9"/>
              </a:lnSpc>
            </a:pP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Sentiment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Analysis - wprowadzenie (Analiza sentymentu opinii - manualna implementacja)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25828" y="3623369"/>
            <a:ext cx="9853879" cy="5641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00"/>
              </a:lnSpc>
            </a:pP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Sentiment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Analysis to w pełni manualna implementacja w klasie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CustomSentimentAnalysis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 custom_recommendation_engine.py bez użycia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TextBlob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czy NLTK. System używa predefiniowanych słowników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positive_words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negative_words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(każdy ~20-24 słów) oraz obsługuje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intensifiers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("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very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", "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extremely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") i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negations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("not", "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never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"). Algorytm analizuje tekst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word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-by-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word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 kontekstem poprzedniego słowa dla negacji i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intensyfikatorów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Sentiment_score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jest obliczany jako (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positive_ratio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-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negative_ratio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 /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total_words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normalizowany do [-1, 1]. Klasyfikacja: &gt;0.05 jako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positive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&lt;-0.05 jako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negative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reszta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neutral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System automatycznie analizuje każdą nową opinię przez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signal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handle_sentiment_analysis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() i agreguje wyniki na poziomie produktu w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ProductSentimentSummary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B121C65D-9891-A271-1676-2E0DB07A6F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06200" y="4917217"/>
            <a:ext cx="6048470" cy="219125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28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67960" y="2323179"/>
            <a:ext cx="14152080" cy="1142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9"/>
              </a:lnSpc>
            </a:pP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Sentiment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Analysis - przetwarzanie opinii (Signals.py, automatyczna analiza po dodaniu opinii)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16347" y="3928691"/>
            <a:ext cx="12655306" cy="52057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Automatyczne przetwarzanie opinii przez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Django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signal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@receiver(post_save,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sender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=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Opinion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 w signals.py wywołuje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handle_sentiment_analysis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() używając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CustomSentimentAnalysis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().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analyze_sentiment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instance.content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). Analiza zwraca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tuple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sentiment_score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sentiment_category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 który jest zapisywany do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SentimentAnalysis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przez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update_or_create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() dla unikalności. System następnie wywołuje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analyze_product_sentiment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() agregujący wszystkie opinie produktu obliczając średnią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sentiment_score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oraz liczniki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positive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neutral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negative_count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Agregaty są zapisywane do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ProductSentimentSummary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przez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update_or_create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() zapewniając aktualność danych. Proces jest w pełni automatyczny z flagą _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skip_sentiment_update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dla omijania rekursji. Każda nowa opinia natychmiast otrzymuje analizę sentymentu i aktualizuje statystyki produktu bez interwencji administratora.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29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67960" y="2183229"/>
            <a:ext cx="14152080" cy="1142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9"/>
              </a:lnSpc>
            </a:pP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Sentiment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Analysis - modele danych (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SentimentAnalysis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,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ProductSentimentSummary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9E7089BA-0400-1D40-17A5-F49BF8B4D864}"/>
              </a:ext>
            </a:extLst>
          </p:cNvPr>
          <p:cNvSpPr txBox="1"/>
          <p:nvPr/>
        </p:nvSpPr>
        <p:spPr>
          <a:xfrm>
            <a:off x="2543690" y="3685014"/>
            <a:ext cx="13200620" cy="4862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3400"/>
              </a:lnSpc>
            </a:pP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SentimentAnalysis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przechowuje analizę pojedynczej opinii z polami: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sentiment_score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DecimalField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max_digits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=5,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decimal_places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=3),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sentiment_category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CharField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choices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positive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neutral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negative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),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opinion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OneToOneField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),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ForeignKey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 oraz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analyzed_at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auto_now_add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). Model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ProductSentimentSummary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agreguje dane produktu z polami: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average_sentiment_score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positive_count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neutral_count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negative_count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total_opinions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(wszystkie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PositiveIntegerField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default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=0) oraz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updated_at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auto_now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). Relacja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OneToOneField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między Product a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ProductSentimentSummary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related_name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='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sentiment_summary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') umożliwia efektywne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joinowanie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Modele mają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custom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db_table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method_sentiment_analysis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method_product_sentiment_summary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 i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indexes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na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oraz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sentiment_category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dla optymalizacji. Struktura umożliwia szybkie wyszukiwanie bez real-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time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agregatów.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grpSp>
        <p:nvGrpSpPr>
          <p:cNvPr id="6" name="Group 6"/>
          <p:cNvGrpSpPr/>
          <p:nvPr/>
        </p:nvGrpSpPr>
        <p:grpSpPr>
          <a:xfrm>
            <a:off x="1780158" y="2389797"/>
            <a:ext cx="5246370" cy="5995406"/>
            <a:chOff x="0" y="0"/>
            <a:chExt cx="6995160" cy="79938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995160" cy="7993875"/>
            </a:xfrm>
            <a:custGeom>
              <a:avLst/>
              <a:gdLst/>
              <a:ahLst/>
              <a:cxnLst/>
              <a:rect l="l" t="t" r="r" b="b"/>
              <a:pathLst>
                <a:path w="6995160" h="7993875">
                  <a:moveTo>
                    <a:pt x="292100" y="0"/>
                  </a:moveTo>
                  <a:lnTo>
                    <a:pt x="6703060" y="0"/>
                  </a:lnTo>
                  <a:cubicBezTo>
                    <a:pt x="6864350" y="0"/>
                    <a:pt x="6995160" y="149486"/>
                    <a:pt x="6995160" y="333804"/>
                  </a:cubicBezTo>
                  <a:lnTo>
                    <a:pt x="6995160" y="7660071"/>
                  </a:lnTo>
                  <a:cubicBezTo>
                    <a:pt x="6995160" y="7844389"/>
                    <a:pt x="6864350" y="7993875"/>
                    <a:pt x="6703060" y="7993875"/>
                  </a:cubicBezTo>
                  <a:lnTo>
                    <a:pt x="292100" y="7993875"/>
                  </a:lnTo>
                  <a:cubicBezTo>
                    <a:pt x="130810" y="7993875"/>
                    <a:pt x="0" y="7844389"/>
                    <a:pt x="0" y="7660071"/>
                  </a:cubicBezTo>
                  <a:lnTo>
                    <a:pt x="0" y="333804"/>
                  </a:lnTo>
                  <a:cubicBezTo>
                    <a:pt x="0" y="149486"/>
                    <a:pt x="130810" y="0"/>
                    <a:pt x="292100" y="0"/>
                  </a:cubicBezTo>
                  <a:close/>
                </a:path>
              </a:pathLst>
            </a:custGeom>
            <a:blipFill>
              <a:blip r:embed="rId10"/>
              <a:stretch>
                <a:fillRect t="-436" b="-436"/>
              </a:stretch>
            </a:blipFill>
          </p:spPr>
          <p:txBody>
            <a:bodyPr/>
            <a:lstStyle/>
            <a:p>
              <a:endParaRPr lang="pl-PL" noProof="0" dirty="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781949" y="8709025"/>
            <a:ext cx="346022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36121" y="2297015"/>
            <a:ext cx="7229466" cy="73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50"/>
              </a:lnSpc>
            </a:pPr>
            <a:r>
              <a:rPr lang="pl-PL" sz="5000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Stack</a:t>
            </a:r>
            <a:r>
              <a:rPr lang="pl-PL" sz="5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technologiczny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86819" y="3332065"/>
            <a:ext cx="7128070" cy="4758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Aplikacja została zbudowana w architekturze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frontend-backend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Django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REST Framework jako API i React.js jako interfejs użytkownika.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Backend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wykorzystuje PostgreSQL z 24 tabelami do przechowywania danych produktów, użytkowników, zamówień oraz wyników algorytmów AI. Do implementacji metod sztucznej inteligencji użyto bibliotek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scikit-learn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cosine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similarity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),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TextBlob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sentiment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 oraz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NumPy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(obliczenia macierzowe). System uwierzytelniania oparty jest na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tokenach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JWT, a całość przygotowana do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deploymentu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w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Dockerze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67959" y="2183854"/>
            <a:ext cx="14152080" cy="1142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9"/>
              </a:lnSpc>
            </a:pPr>
            <a:r>
              <a:rPr lang="en-US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Sentiment-based Search (</a:t>
            </a:r>
            <a:r>
              <a:rPr lang="en-US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SentimentSearchAPIView</a:t>
            </a:r>
            <a:r>
              <a:rPr lang="en-US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, ranking po </a:t>
            </a:r>
            <a:r>
              <a:rPr lang="en-US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sentymencie</a:t>
            </a:r>
            <a:r>
              <a:rPr lang="en-US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)</a:t>
            </a:r>
            <a:endParaRPr lang="pl-PL" sz="3999" b="1" noProof="0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421467" y="3777347"/>
            <a:ext cx="13445063" cy="47697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SentimentSearchAPIView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w sentiment_views.py implementuje inteligentne wyszukiwanie z rankingiem według sentymentu używając Q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objects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dla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name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description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categories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specifications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icontains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lookup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System dołącza dane sentymentu przez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select_related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('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sentiment_summary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') i sortuje wyniki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order_by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(F('sentiment_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summary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__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average_sentiment_score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').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desc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nulls_last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=True), '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name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') umieszczając produkty z najlepszymi opiniami na górze.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Response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zawiera standardowy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ProductSerializer.data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wzbogacony o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sentiment_score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total_opinions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dla każdego produktu. Produkty bez opinii otrzymują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sentiment_score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=0 i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total_opinions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=0, są umieszczane na końcu listy. System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priorytetyzuje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produkty z wysoką satysfakcją klientów pomagając w podejmowaniu świadomych decyzji zakupowych.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AllowAny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permission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umożliwia wyszukiwanie niezalogowanym użytkownikom.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7" name="TextBox 7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6110" y="2014068"/>
            <a:ext cx="14152080" cy="1660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9"/>
              </a:lnSpc>
            </a:pP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Probabilistic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Methods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- przegląd (Metody probabilistyczne w analytics.py i probabilistic_views.py)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6110" y="3897332"/>
            <a:ext cx="10221490" cy="5631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System probabilistyczny składa się z analytics.py zawierającego funkcje generujące predykcje oraz probabilistic_views.py z API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endpoints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dla wizualizacji. Główne funkcje: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generate_purchase_probabilities_for_user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() oblicza prawdopodobieństwo zakupu na podstawie historii i kategorii (0.1-0.95),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generate_user_purchase_patterns_for_user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() analizuje częstotliwość, wartość zamówień i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preferred_time_of_day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generate_risk_assessment_for_user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() ocenia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customer_churn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risk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na podstawie aktywności ostatnich 30 dni. Dodatkowo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generate_sales_forecasts_for_products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() prognozuje sprzedaż dzienną z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seasonal_factor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confidence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intervals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generate_product_demand_forecasts_for_products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() szacuje popyt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weekly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monthly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quarterly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Wszystkie funkcje używają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Decimal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dla precyzji i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random.uniform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() dla symulacji niepewności. Wyniki wizualizowane w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AdminProbabilistic.jsx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 interaktywną nawigacją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tabs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 Chart.js.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18ABF32E-3678-45EC-B1B9-E00C0DE21A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36069" y="2962533"/>
            <a:ext cx="5391902" cy="543953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Freeform 6"/>
          <p:cNvSpPr/>
          <p:nvPr/>
        </p:nvSpPr>
        <p:spPr>
          <a:xfrm>
            <a:off x="11528685" y="4381500"/>
            <a:ext cx="5621771" cy="3241995"/>
          </a:xfrm>
          <a:custGeom>
            <a:avLst/>
            <a:gdLst/>
            <a:ahLst/>
            <a:cxnLst/>
            <a:rect l="l" t="t" r="r" b="b"/>
            <a:pathLst>
              <a:path w="4742938" h="2697546">
                <a:moveTo>
                  <a:pt x="0" y="0"/>
                </a:moveTo>
                <a:lnTo>
                  <a:pt x="4742938" y="0"/>
                </a:lnTo>
                <a:lnTo>
                  <a:pt x="4742938" y="2697546"/>
                </a:lnTo>
                <a:lnTo>
                  <a:pt x="0" y="269754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7" name="TextBox 7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80733" y="2071903"/>
            <a:ext cx="14152080" cy="1142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9"/>
              </a:lnSpc>
            </a:pP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Purchase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Probability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(Prawdopodobieństwo zakupu produktu przez użytkownika)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24001" y="3510872"/>
            <a:ext cx="9525000" cy="6077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00"/>
              </a:lnSpc>
            </a:pP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Generate_purchase_probabilities_for_user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() oblicza prawdopodobieństwo zakupu każdego produktu przez konkretnego użytkownika bazując na historii zakupów i preferencjach kategorii. System przypisuje wyższą prawdopodobieństwo (0.7-0.9) produktom już kupowanym przez użytkownika, średnią (0.4-0.6) produktom z kategorii które użytkownik wcześniej kupował, oraz niską (0.1-0.2) pozostałym produktom. Dodatkowy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boost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otrzymują produkty gdy użytkownik dokonał zakupu w ostatnich 30 dniach, zwiększając prawdopodobieństwo o 0.1. Wyniki są zapisywane w modelu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PurchaseProbability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 polami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probability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confidence_level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(0.6-0.9). Dane są wykorzystywane w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ClientProbabilistic.jsx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do wyświetlania spersonalizowanych rekomendacji z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match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score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wyrażonym w procentach.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18208" y="1886889"/>
            <a:ext cx="14152080" cy="1142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9"/>
              </a:lnSpc>
            </a:pP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Sales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Forecasting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(Prognozowanie sprzedaży z trendami i sezonowością)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34201" y="3341861"/>
            <a:ext cx="10560248" cy="5641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0"/>
              </a:lnSpc>
            </a:pP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Generate_sales_forecasts_for_products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() tworzy prognozy sprzedaży na 30 dni dla każdego produktu uwzględniając trendy czasowe i czynniki sezonowe. System pobiera historyczne dane sprzedaży z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OrderProduct.aggregate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(), oblicza średnią sprzedaż na zamówienie i aplikuje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trend_factor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(1 + dni/365 *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random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(-0.05, 0.1)) oraz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seasonal_factor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 funkcji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get_seasonal_factor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() uwzględniającej miesiące (np. grudzień 1.5x, luty 0.85x). Końcowa prognoza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predicted_quantity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=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avg_per_order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* trend *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seasonal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*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random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(0.9, 1.1) z przedziałami ufności ±15%. Wyniki zapisywane w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SalesForecast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 polami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forecast_date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predicted_quantity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confidence_interval_lower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upper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historical_accuracy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AdminProbabilistic.jsx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wyświetla prognozy w wykresach liniowych z podsumowaniem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total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predicted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units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na 30 dni.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71055A56-E149-4076-AF0C-E5A146668F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99113" y="3234895"/>
            <a:ext cx="4588135" cy="637758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8780" y="2020314"/>
            <a:ext cx="14152080" cy="1142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9"/>
              </a:lnSpc>
            </a:pP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Demand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Forecasting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(Prognoza popytu i zarządzanie zapasami)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79882" y="3358563"/>
            <a:ext cx="8821814" cy="6067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Generate_product_demand_forecasts_for_products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() szacuje popyt na produkty w trzech okresach: tygodniowo, miesięcznie i kwartalnie dla efektywnego zarządzania zapasami. System oblicza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expected_demand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jako ilość średnia * dni okresu *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random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variation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(±10%),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demand_variance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jako 15%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expected_demand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reorder_point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jako 20%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expected_demand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oraz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suggested_stock_level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jako 150%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expected_demand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Prognozy uwzględniają różne horyzonty czasowe: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week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(7 dni od teraz),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month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(pierwszy dzień następnego miesiąca),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quarter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(pierwszy dzień następnego kwartału). Wyniki w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ProductDemandForecast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są wykorzystywane do generowania alertów o konieczności uzupełnienia zapasów gdy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expected_demand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&gt;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reorder_point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Panel administratora wyświetla tabele z rekomendacjami akcji "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Reorder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Soon</a:t>
            </a: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" lub "OK" dla każdego produktu.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63F5C29B-F3C9-8C92-2E3F-CC9A72A1E1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46399" y="3924300"/>
            <a:ext cx="6785320" cy="372680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7" name="TextBox 7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84480" y="2122101"/>
            <a:ext cx="14152080" cy="59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9"/>
              </a:lnSpc>
            </a:pP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Risk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Assessment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- Ocena ryzyka i sugestie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mitygacji</a:t>
            </a:r>
            <a:endParaRPr lang="pl-PL" sz="3999" b="1" noProof="0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39569" y="2966746"/>
            <a:ext cx="10119031" cy="65138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00"/>
              </a:lnSpc>
            </a:pP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System zarządzania ryzykiem wykorzystuje model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RiskAssessment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do analizy czterech głównych typów zagrożeń: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Customer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Churn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Risk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(ryzyko utraty klienta), Inventory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Excess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Risk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(nadmiar zapasów),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Price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Sensitivity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Risk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(wrażliwość cenowa) oraz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Demand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Fluctuation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Risk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(wahania popytu). Każde ryzyko jest oceniane na skali 0-1 z określonym poziomem pewności oraz automatycznie generowanymi sugestiami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mitygacji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Machine learning wykorzystuje algorytmy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RandomForest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XGBoost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do predykcji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churn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anomaly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detection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do wykrywania nietypowych wzorców oraz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time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series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forecasting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do przewidywania zmian popytu. System automatycznie generuje alerty dla high-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risk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cases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 proponuje konkretne działania takie jak spersonalizowane oferty dla klientów zagrożonych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churn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czy promocje dla produktów z nadmiarem zapasów.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Risk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assessment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jest uruchamiane po każdym zamówieniu i aktualizowane w czasie rzeczywistym.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9BFA8E28-B527-D790-7C4A-D8C9B58D4E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89967" y="3056215"/>
            <a:ext cx="4277260" cy="549089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75795" y="2069090"/>
            <a:ext cx="14152080" cy="1142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9"/>
              </a:lnSpc>
            </a:pP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User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Purchase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Patterns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- Analiza wzorców zakupowych użytkowników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3422" y="3461316"/>
            <a:ext cx="8384978" cy="60706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00"/>
              </a:lnSpc>
            </a:pP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System automatycznie analizuje wzorce zakupowe użytkowników wykorzystując model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UserPurchasePattern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który przechowuje dane o częstotliwości zakupów, średniej wartości zamówienia oraz preferencjach czasowych. Implementacja obejmuje analizę RFM (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Recency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Frequency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Monetary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Value), wzorce temporalne określające preferowane godziny zakupów oraz analiza sezonowości przechowywana w formacie JSON. Po każdym zamówieniu system automatycznie aktualizuje wzorce zachowań i segmentuje klientów używając algorytmów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clustering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(K-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means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). Machine learning jest wykorzystywane do przewidywania przyszłych zakupów poprzez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time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series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oraz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collaborative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filtering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Dane te umożliwiają personalizację doświadczeń zakupowych i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targeted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marketing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campaigns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4AAFE884-D1E7-76DE-2163-902446AFE1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36762" y="3140097"/>
            <a:ext cx="4418197" cy="3222604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5F3B9D69-9CE0-1FEE-EBB0-247BFFFB4C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25852" y="6134100"/>
            <a:ext cx="4476250" cy="322260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5400" y="2052331"/>
            <a:ext cx="14152080" cy="59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9"/>
              </a:lnSpc>
            </a:pP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Churn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Prediction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(Predykcja ryzyka odejścia klienta)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8208" y="3352695"/>
            <a:ext cx="9739997" cy="5641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0"/>
              </a:lnSpc>
            </a:pP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Generate_risk_assessment_for_user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() przewiduje ryzyko odejścia klienta (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churn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 analizując aktywność zakupową w ostatnich 30 dniach i generując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score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ryzyka. Użytkownicy bez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recent_orders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otrzymują wysokie ryzyko (0.7-0.9) z sugestią "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Send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personalized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offer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discount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to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encourage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return", natomiast aktywni klienci otrzymują niskie ryzyko (0.2-0.4) z rekomendacją "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Maintain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current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inventory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levels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". System zapisuje wyniki w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RiskAssessment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 polami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risk_type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='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customer_churn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',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entity_type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='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',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risk_score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confidence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mitigation_suggestion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AdminProbabilistic.jsx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wyświetla high-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risk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alerts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 podziałem na high/medium/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low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risk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w sekcji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Churn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Prediction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ClientProbabilistic.jsx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pokazuje użytkownikom ich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churn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risk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w sekcji shopping profile jako część personalizowanych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insights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883DF4C9-3C1E-169E-685B-9C6D4F4EAE6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3659"/>
          <a:stretch/>
        </p:blipFill>
        <p:spPr>
          <a:xfrm>
            <a:off x="12233847" y="3352695"/>
            <a:ext cx="4276629" cy="519441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38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88580" y="2195721"/>
            <a:ext cx="14152080" cy="1142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9"/>
              </a:lnSpc>
            </a:pP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Admin Dashboard -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AdminProbabilistic.jsx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- Panel analityczny dla administratorów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80729" y="3669197"/>
            <a:ext cx="13726542" cy="47697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AdminProbabilistic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to zaawansowany panel analityczny składający się z czterech głównych zakładek: Sales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Forecasting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(prognozy sprzedaży z przedziałami ufności), Product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Demand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(analiza zapotrzebowania z alertami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reorder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),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Risk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Dashboard (wizualizacja zagrożeń wysokiego ryzyka) oraz User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Insights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(analiza wzorców zakupowych i segmentacja klientów). Interface wykorzystuje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responsive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design z interaktywnymi wykresami Chart.js i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Recharts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system modalny do szczegółowych analiz oraz paginację dla dużych zbiorów danych. Dashboard pobiera dane z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multiple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API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endpoints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w czasie rzeczywistym i prezentuje je w formie intuicyjnych wykresów słupkowych, liniowych i kołowych. Funkcjonalności obejmują możliwość eksportu raportów,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drill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-down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dla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specific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metrics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oraz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automated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alerts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dla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critical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business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events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System automatycznie dostosowuje się do różnych rozdzielczości ekranu zapewniając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optimal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experience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na desktop, tablet i mobile devices.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2067344" y="3585219"/>
            <a:ext cx="14152080" cy="5314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32"/>
              </a:lnSpc>
            </a:pP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ClientDashboard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dostarcza spersonalizowany widok dla klientów składający się z sekcji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Purchase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Statistics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purchased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items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complaints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orders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month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average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order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value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 z animowanymi licznikami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CountUp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Order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Trends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Visualization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przedstawiającą miesięczne trendy zamówień oraz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Category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Distribution w formie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chart pokazującego preferencje kategorii. System rekomendacji produktów dynamicznie przełącza między algorytmami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Collaborative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Filtering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 Content-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Based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Filtering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wyświetlając 4 najlepsze rekomendacje z możliwością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fallback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do popularnych produktów gdy brak danych personalnych. Dashboard integruje real-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time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data z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multiple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API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endpoints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(/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api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orders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/, /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api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client-stats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/, /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api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recommendation-preview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/) i automatycznie aktualizuje rekomendacje na podstawie zmian w algorytmach. Interface wykorzystuje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hover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effects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loading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states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error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handling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oraz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responsive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grid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layout zapewniający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optimal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experience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na wszystkich urządzeniach. System automatycznie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trackuje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kliknięcia w rekomendacje co poprawia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future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recommendations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poprzez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machine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learning feedback </a:t>
            </a:r>
            <a:r>
              <a:rPr lang="pl-PL" sz="23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loop</a:t>
            </a:r>
            <a:r>
              <a:rPr lang="pl-PL" sz="23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39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67344" y="2119032"/>
            <a:ext cx="14152080" cy="1142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9"/>
              </a:lnSpc>
            </a:pP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Client Dashboard -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ClientDashboard.jsx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- Kompletny panel klienta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Freeform 6"/>
          <p:cNvSpPr/>
          <p:nvPr/>
        </p:nvSpPr>
        <p:spPr>
          <a:xfrm>
            <a:off x="12613185" y="2520154"/>
            <a:ext cx="2847739" cy="6026960"/>
          </a:xfrm>
          <a:custGeom>
            <a:avLst/>
            <a:gdLst/>
            <a:ahLst/>
            <a:cxnLst/>
            <a:rect l="l" t="t" r="r" b="b"/>
            <a:pathLst>
              <a:path w="2847739" h="6026960">
                <a:moveTo>
                  <a:pt x="0" y="0"/>
                </a:moveTo>
                <a:lnTo>
                  <a:pt x="2847738" y="0"/>
                </a:lnTo>
                <a:lnTo>
                  <a:pt x="2847738" y="6026960"/>
                </a:lnTo>
                <a:lnTo>
                  <a:pt x="0" y="602696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7" name="TextBox 7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781949" y="8709025"/>
            <a:ext cx="346022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95427" y="2124821"/>
            <a:ext cx="11194735" cy="1027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25"/>
              </a:lnSpc>
            </a:pPr>
            <a:r>
              <a:rPr lang="pl-PL" sz="72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Architektura systemu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60930" y="3429105"/>
            <a:ext cx="8357469" cy="4766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0"/>
              </a:lnSpc>
            </a:pPr>
            <a:r>
              <a:rPr lang="pl-PL" sz="22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System zbudowany w architekturze REST API z wyraźnym podziałem na </a:t>
            </a:r>
            <a:r>
              <a:rPr lang="pl-PL" sz="22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frontend</a:t>
            </a:r>
            <a:r>
              <a:rPr lang="pl-PL" sz="22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 </a:t>
            </a:r>
            <a:r>
              <a:rPr lang="pl-PL" sz="22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backend</a:t>
            </a:r>
            <a:r>
              <a:rPr lang="pl-PL" sz="22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pl-PL" sz="22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Django</a:t>
            </a:r>
            <a:r>
              <a:rPr lang="pl-PL" sz="22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REST Framework obsługuje logikę biznesową i algorytmy AI, komunikując się z React.js przez JSON API. Uwierzytelnianie oparte na JWT </a:t>
            </a:r>
            <a:r>
              <a:rPr lang="pl-PL" sz="22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tokenach</a:t>
            </a:r>
            <a:r>
              <a:rPr lang="pl-PL" sz="22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zapewnia bezpieczeństwo, a </a:t>
            </a:r>
            <a:r>
              <a:rPr lang="pl-PL" sz="22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middleware</a:t>
            </a:r>
            <a:r>
              <a:rPr lang="pl-PL" sz="22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CORS umożliwia komunikację między domenami. PostgreSQL przechowuje dane w 24 powiązanych tabelach, od podstawowych encji e-commerce po zaawansowane modele rekomendacji. System wykorzystuje </a:t>
            </a:r>
            <a:r>
              <a:rPr lang="pl-PL" sz="22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Django</a:t>
            </a:r>
            <a:r>
              <a:rPr lang="pl-PL" sz="22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2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Signals</a:t>
            </a:r>
            <a:r>
              <a:rPr lang="pl-PL" sz="22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do automatycznego uruchamiania analiz uczenia maszynowego po akcjach użytkowników.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52082" y="2085888"/>
            <a:ext cx="14152080" cy="1142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9"/>
              </a:lnSpc>
            </a:pP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Client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Probabilistic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Insights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-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ClientProbabilistic.jsx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-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Insights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dla użytkownika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8208" y="3607957"/>
            <a:ext cx="15709763" cy="4762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ClientProbabilistic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dostarcza zaawansowane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probabilistic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insights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poprzez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interface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 czterema zakładkami: Personal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Recommendations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match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score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visualization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pie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charts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grid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probability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scores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), Shopping Profile (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favorite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category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best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shopping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time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potential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savings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),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Purchase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Timing (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optimal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purchase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timing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recommendations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weekly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pattern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next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purchase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prediction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calendar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integration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 oraz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Seasonal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Trends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monthly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shopping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volume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charts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personalized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seasonal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tips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trend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predictions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). System wykorzystuje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machine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learning do generowania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purchase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probability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modeling (0-100%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scores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),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seasonal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pattern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recognition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behavioral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clustering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oraz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predictive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timing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models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Modal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system umożliwia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deep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dive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detailed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breakdowns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dla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purchase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patterns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customer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segmentation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details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oraz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churn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prediction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insights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Interface integruje real-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time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data z /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api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/my-shopping-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insights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/, /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api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purchase-prediction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 oraz /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api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personalized-recommendations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endpoints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Gamification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elements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obejmują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match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scores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jako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percentages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achievement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badges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dla shopping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milestones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oraz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personalized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tips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dla shopping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optimization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co zwiększa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engagement i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customer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1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retention</a:t>
            </a:r>
            <a:r>
              <a:rPr lang="pl-PL" sz="21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67960" y="2241538"/>
            <a:ext cx="14152080" cy="557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9"/>
              </a:lnSpc>
            </a:pP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API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Endpoints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REST API, autoryzacja JWT,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permissions</a:t>
            </a:r>
            <a:endParaRPr lang="pl-PL" sz="3999" b="1" noProof="0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690579" y="3621088"/>
            <a:ext cx="10906842" cy="4784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49"/>
              </a:lnSpc>
            </a:pP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System wykorzystuje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Django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REST Framework do budowy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RESTful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API z pełną autoryzacją JWT. Każdy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endpoint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jest zabezpieczony odpowiednimi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permissions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gdzie klienci mają dostęp tylko do swoich danych, a administratorzy do wszystkich zasobów.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Tokeny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JWT zawierają informacje o roli użytkownika i są automatycznie weryfikowane przy każdym zapytaniu. API obsługuje operacje CRUD dla produktów, zamówień, opinii oraz skomplikowane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endpointy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analityczne. Implementacja zapewnia bezpieczną komunikację między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frontendem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React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backendem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Django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67960" y="2288924"/>
            <a:ext cx="14152080" cy="571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9"/>
              </a:lnSpc>
            </a:pPr>
            <a:r>
              <a:rPr lang="pl-PL" sz="4400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Django</a:t>
            </a:r>
            <a:r>
              <a:rPr lang="pl-PL" sz="44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pl-PL" sz="4400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Signals</a:t>
            </a:r>
            <a:r>
              <a:rPr lang="pl-PL" sz="44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- automatyzacja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68691" y="3392395"/>
            <a:ext cx="11550618" cy="4784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49"/>
              </a:lnSpc>
            </a:pP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Django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Signals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automatyzują kluczowe procesy analityczne w momencie wystąpienia określonych zdarzeń w systemie. Po utworzeniu nowego zamówienia automatycznie uruchamiają się funkcje generujące prawdopodobieństwa zakupu, wzorce użytkowników, prognozy sprzedaży i reguły asocjacji. Sygnały obsługują również dodawanie produktów do koszyka, tworząc interakcje użytkownika i aktualizując rekomendacje. Analiza sentymentu uruchamia się automatycznie po dodaniu nowej opinii, aktualizując statystyki produktu. System zapewnia pełną automatyzację bez ingerencji użytkownika.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67960" y="2215708"/>
            <a:ext cx="14152080" cy="571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9"/>
              </a:lnSpc>
            </a:pPr>
            <a:r>
              <a:rPr lang="pl-PL" sz="4400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Frontend</a:t>
            </a:r>
            <a:r>
              <a:rPr lang="pl-PL" sz="44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- </a:t>
            </a:r>
            <a:r>
              <a:rPr lang="pl-PL" sz="4400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React</a:t>
            </a:r>
            <a:r>
              <a:rPr lang="pl-PL" sz="44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Components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241277" y="3796227"/>
            <a:ext cx="11805446" cy="3717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49"/>
              </a:lnSpc>
            </a:pP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Frontend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został zbudowany w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React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 wykorzystaniem funkcjonalnych komponentów i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hooków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dla zarządzania stanem. Aplikacja wykorzystuje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React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Router do nawigacji między stronami klienta i administratora. Komponenty są podzielone na moduły: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dashboard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produkty, koszyk, rekomendacje i analizy probabilistyczne. Stan aplikacji jest zarządzany przez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Context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API i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localStorage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dla trwałości danych. Responsywny design wykorzystuje SCSS z animacjami i interaktywnymi elementami UI.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67960" y="2154498"/>
            <a:ext cx="14152080" cy="571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9"/>
              </a:lnSpc>
            </a:pPr>
            <a:r>
              <a:rPr lang="pl-PL" sz="44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User </a:t>
            </a:r>
            <a:r>
              <a:rPr lang="pl-PL" sz="4400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Experience</a:t>
            </a:r>
            <a:r>
              <a:rPr lang="pl-PL" sz="44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pl-PL" sz="4400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Flow</a:t>
            </a:r>
            <a:endParaRPr lang="pl-PL" sz="4400" b="1" noProof="0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946213" y="3865442"/>
            <a:ext cx="12395574" cy="3721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49"/>
              </a:lnSpc>
            </a:pP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Przepływ użytkownika rozpoczyna się od rejestracji i logowania, gdzie system automatycznie przypisuje rolę klienta. Klient może przeglądać produkty z spersonalizowanymi rekomendacjami opartymi na algorytmach CF lub CBF. Dodawanie produktów do koszyka uruchamia rekomendacje "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frequently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bought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together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" w czasie rzeczywistym. Po złożeniu zamówienia system generuje prognozy i aktualizuje modele probabilistyczne. Dashboard klienta prezentuje personalizowane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insights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 wzorcach zakupowych i przewidywaniach.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67960" y="2335393"/>
            <a:ext cx="14152080" cy="571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9"/>
              </a:lnSpc>
            </a:pPr>
            <a:r>
              <a:rPr lang="pl-PL" sz="44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Admin </a:t>
            </a:r>
            <a:r>
              <a:rPr lang="pl-PL" sz="4400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Workflow</a:t>
            </a:r>
            <a:endParaRPr lang="pl-PL" sz="4400" b="1" noProof="0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919389" y="3804200"/>
            <a:ext cx="12449222" cy="318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49"/>
              </a:lnSpc>
            </a:pP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użytkownikami, zamówieniami i reklamacjami. Panel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Statistics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umożliwia przełączanie między algorytmami rekomendacji (CF/CBF) i zarządzanie regułami asocjacji. Sekcja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Probabilistic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dostarcza prognozy sprzedaży, analizy ryzyka i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insights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 użytkownikach. Administrator może aktualizować podobieństwa produktów i generować nowe rekomendacje jednym kliknięciem. System automatycznie synchronizuje wszystkie zmiany z modelami ML w tle.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363084" y="2444675"/>
            <a:ext cx="9561832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0"/>
              </a:lnSpc>
            </a:pPr>
            <a:r>
              <a:rPr lang="pl-PL" sz="44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Performance i optymalizacja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299514" y="3924300"/>
            <a:ext cx="12140746" cy="3717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49"/>
              </a:lnSpc>
            </a:pP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System wykorzystuje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Django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ORM z optymalizacjami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select_related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() i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prefetch_related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() dla złożonych zapytań. Indeksy bazy danych są strategicznie umieszczone na polach często używanych w filtracji i sortowaniu. Komponenty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React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są optymalizowane przez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lazy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loading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memoization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dla dużych zbiorów danych. API implementuje paginację i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caching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dla poprawy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responsywności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Obliczenia macierzy podobieństwa wykorzystują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NumPy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dla wydajności numerycznej.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47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35295" y="2171700"/>
            <a:ext cx="12217409" cy="1027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25"/>
              </a:lnSpc>
            </a:pPr>
            <a:r>
              <a:rPr lang="pl-PL" sz="66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Demo i podsumowanie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38326" y="3834292"/>
            <a:ext cx="12811346" cy="4260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49"/>
              </a:lnSpc>
            </a:pP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Utworzony system e-commerce z AI demonstruje pełną integrację algorytmów rekomendacji z rzeczywistymi operacjami sklepu. Implementacja obejmuje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collaborative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filtering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content-based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filtering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market basket </a:t>
            </a:r>
            <a:r>
              <a:rPr lang="pl-PL" sz="24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 modele probabilistyczne. System automatycznie adaptuje się do zachowań użytkowników, generując trafne prognozy i personalizowane doświadczenia. Architektura zapewnia skalowalność i łatwość dodawania nowych algorytmów ML. Projekt stanowi kompletną demonstrację zastosowania uczenia maszynowego w praktycznych rozwiązaniach biznesowych.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18115" y="-237040"/>
            <a:ext cx="20524231" cy="4730795"/>
            <a:chOff x="0" y="0"/>
            <a:chExt cx="27365641" cy="63077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365706" cy="6307709"/>
            </a:xfrm>
            <a:custGeom>
              <a:avLst/>
              <a:gdLst/>
              <a:ahLst/>
              <a:cxnLst/>
              <a:rect l="l" t="t" r="r" b="b"/>
              <a:pathLst>
                <a:path w="27365706" h="6307709">
                  <a:moveTo>
                    <a:pt x="42545" y="0"/>
                  </a:moveTo>
                  <a:lnTo>
                    <a:pt x="27323160" y="0"/>
                  </a:lnTo>
                  <a:cubicBezTo>
                    <a:pt x="27334462" y="0"/>
                    <a:pt x="27345258" y="4445"/>
                    <a:pt x="27353261" y="12446"/>
                  </a:cubicBezTo>
                  <a:cubicBezTo>
                    <a:pt x="27361260" y="20447"/>
                    <a:pt x="27365706" y="31242"/>
                    <a:pt x="27365706" y="42545"/>
                  </a:cubicBezTo>
                  <a:lnTo>
                    <a:pt x="27365706" y="6265164"/>
                  </a:lnTo>
                  <a:cubicBezTo>
                    <a:pt x="27365706" y="6276467"/>
                    <a:pt x="27361260" y="6287262"/>
                    <a:pt x="27353261" y="6295263"/>
                  </a:cubicBezTo>
                  <a:cubicBezTo>
                    <a:pt x="27345258" y="6303264"/>
                    <a:pt x="27334462" y="6307709"/>
                    <a:pt x="27323160" y="6307709"/>
                  </a:cubicBezTo>
                  <a:lnTo>
                    <a:pt x="42545" y="6307709"/>
                  </a:lnTo>
                  <a:cubicBezTo>
                    <a:pt x="31242" y="6307709"/>
                    <a:pt x="20447" y="6303264"/>
                    <a:pt x="12446" y="6295263"/>
                  </a:cubicBezTo>
                  <a:cubicBezTo>
                    <a:pt x="4445" y="6287262"/>
                    <a:pt x="0" y="6276467"/>
                    <a:pt x="0" y="6265164"/>
                  </a:cubicBezTo>
                  <a:lnTo>
                    <a:pt x="0" y="42545"/>
                  </a:lnTo>
                  <a:cubicBezTo>
                    <a:pt x="0" y="31242"/>
                    <a:pt x="4445" y="20447"/>
                    <a:pt x="12446" y="12446"/>
                  </a:cubicBezTo>
                  <a:cubicBezTo>
                    <a:pt x="20447" y="4445"/>
                    <a:pt x="31242" y="0"/>
                    <a:pt x="42545" y="0"/>
                  </a:cubicBezTo>
                  <a:close/>
                </a:path>
              </a:pathLst>
            </a:custGeom>
            <a:blipFill>
              <a:blip r:embed="rId2"/>
              <a:stretch>
                <a:fillRect t="-94614" b="-94614"/>
              </a:stretch>
            </a:blipFill>
          </p:spPr>
          <p:txBody>
            <a:bodyPr/>
            <a:lstStyle/>
            <a:p>
              <a:endParaRPr lang="pl-PL" noProof="0" dirty="0"/>
            </a:p>
          </p:txBody>
        </p:sp>
      </p:grpSp>
      <p:sp>
        <p:nvSpPr>
          <p:cNvPr id="4" name="Freeform 4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Freeform 6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7" name="Freeform 7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8" name="TextBox 8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48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47724" y="5141455"/>
            <a:ext cx="11992551" cy="177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69"/>
              </a:lnSpc>
            </a:pPr>
            <a:r>
              <a:rPr lang="pl-PL" sz="13822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DZIĘKUJEMY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82850" y="6784029"/>
            <a:ext cx="10922297" cy="504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0"/>
              </a:lnSpc>
            </a:pPr>
            <a:r>
              <a:rPr lang="pl-PL" sz="3600" spc="1104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ZA UWAGĘ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47722" y="7658100"/>
            <a:ext cx="11992551" cy="413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4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DAWID OLKO &amp; PIOTR SMOŁA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781949" y="8709025"/>
            <a:ext cx="346022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52833" y="2711045"/>
            <a:ext cx="9710365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25"/>
              </a:lnSpc>
            </a:pPr>
            <a:r>
              <a:rPr lang="pl-PL" sz="75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Struktura projektu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41590" y="4407114"/>
            <a:ext cx="13518314" cy="371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49"/>
              </a:lnSpc>
            </a:pP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Projekt zorganizowany w logiczną strukturę folderów z wyraźnym podziałem na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backend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Django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 i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frontend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React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). Folder .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methods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 zawiera dokumentację wszystkich 6 algorytmów AI, .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database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 przechowuje ERD i skrypty bazy danych, a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images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 zawiera zasoby graficzne.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Backend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zawiera główną aplikację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 z modelami, widokami i API, podczas gdy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frontend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ma standardową strukturę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React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 komponentami podzielonymi na foldery tematyczne. Dodatkowe foldery .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docs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 i .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github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 zawierają dokumentację projektu i konfigurację CI/CD.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Freeform 6"/>
          <p:cNvSpPr/>
          <p:nvPr/>
        </p:nvSpPr>
        <p:spPr>
          <a:xfrm>
            <a:off x="1539569" y="2015066"/>
            <a:ext cx="2956231" cy="7243233"/>
          </a:xfrm>
          <a:custGeom>
            <a:avLst/>
            <a:gdLst/>
            <a:ahLst/>
            <a:cxnLst/>
            <a:rect l="l" t="t" r="r" b="b"/>
            <a:pathLst>
              <a:path w="2375913" h="6356958">
                <a:moveTo>
                  <a:pt x="0" y="0"/>
                </a:moveTo>
                <a:lnTo>
                  <a:pt x="2375913" y="0"/>
                </a:lnTo>
                <a:lnTo>
                  <a:pt x="237591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7" name="TextBox 7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781949" y="8709025"/>
            <a:ext cx="346022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70707" y="2093667"/>
            <a:ext cx="7958007" cy="73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50"/>
              </a:lnSpc>
            </a:pPr>
            <a:r>
              <a:rPr lang="pl-PL" sz="5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Baza danych - przegląd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43600" y="3067077"/>
            <a:ext cx="9776200" cy="5318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9"/>
              </a:lnSpc>
            </a:pP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PostgreSQL z 24 tabelami podzielonymi na grupy funkcjonalne: podstawowe encje (User, Product,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Category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), e-commerce (Order,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Cart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Opinion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), systemy rekomendacji (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ProductSimilarity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UserInteraction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ProductAssociation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 oraz metody probabilistyczne (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SalesForecast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RiskAssessment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). Każda tabela ma odpowiednie indeksy dla wydajności, klucze obce z CASCADE/SET_NULL oraz ograniczenia integralności danych. Tabele metod AI używają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prefixu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method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_ dla łatwej identyfikacji, a relacje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many-to-many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są realizowane przez tabele pośrednie jak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db_product_category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Freeform 6"/>
          <p:cNvSpPr/>
          <p:nvPr/>
        </p:nvSpPr>
        <p:spPr>
          <a:xfrm>
            <a:off x="12040062" y="2583777"/>
            <a:ext cx="5354387" cy="2429553"/>
          </a:xfrm>
          <a:custGeom>
            <a:avLst/>
            <a:gdLst/>
            <a:ahLst/>
            <a:cxnLst/>
            <a:rect l="l" t="t" r="r" b="b"/>
            <a:pathLst>
              <a:path w="5354387" h="2429553">
                <a:moveTo>
                  <a:pt x="0" y="0"/>
                </a:moveTo>
                <a:lnTo>
                  <a:pt x="5354387" y="0"/>
                </a:lnTo>
                <a:lnTo>
                  <a:pt x="5354387" y="2429553"/>
                </a:lnTo>
                <a:lnTo>
                  <a:pt x="0" y="242955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7" name="Freeform 7"/>
          <p:cNvSpPr/>
          <p:nvPr/>
        </p:nvSpPr>
        <p:spPr>
          <a:xfrm>
            <a:off x="12040062" y="5310740"/>
            <a:ext cx="5354387" cy="2724045"/>
          </a:xfrm>
          <a:custGeom>
            <a:avLst/>
            <a:gdLst/>
            <a:ahLst/>
            <a:cxnLst/>
            <a:rect l="l" t="t" r="r" b="b"/>
            <a:pathLst>
              <a:path w="5354387" h="2724045">
                <a:moveTo>
                  <a:pt x="0" y="0"/>
                </a:moveTo>
                <a:lnTo>
                  <a:pt x="5354387" y="0"/>
                </a:lnTo>
                <a:lnTo>
                  <a:pt x="5354387" y="2724045"/>
                </a:lnTo>
                <a:lnTo>
                  <a:pt x="0" y="272404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8" name="TextBox 8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781949" y="8709025"/>
            <a:ext cx="346022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7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579988"/>
            <a:ext cx="8378401" cy="59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9"/>
              </a:lnSpc>
            </a:pP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Modele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Django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- User i Product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3655678"/>
            <a:ext cx="10896843" cy="4251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9"/>
              </a:lnSpc>
            </a:pP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 to rozszerzony model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Django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AbstractUser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 dodatkowymi polami jak role (admin/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client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 i email jako USERNAME_FIELD. Product zawiera podstawowe informacje o produktach: nazwę, cenę, opis oraz relacje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many-to-many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z kategoriami i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tagami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Category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 Tag służą do klasyfikacji produktów, a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PhotoProduct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przechowuje ścieżki do zdjęć produktów. Sale umożliwia definiowanie promocji z datami rozpoczęcia i zakończenia. Te modele stanowią fundament całego systemu e-commerce.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Freeform 6"/>
          <p:cNvSpPr/>
          <p:nvPr/>
        </p:nvSpPr>
        <p:spPr>
          <a:xfrm>
            <a:off x="620600" y="2719661"/>
            <a:ext cx="5650629" cy="2782935"/>
          </a:xfrm>
          <a:custGeom>
            <a:avLst/>
            <a:gdLst/>
            <a:ahLst/>
            <a:cxnLst/>
            <a:rect l="l" t="t" r="r" b="b"/>
            <a:pathLst>
              <a:path w="5650629" h="2782935">
                <a:moveTo>
                  <a:pt x="0" y="0"/>
                </a:moveTo>
                <a:lnTo>
                  <a:pt x="5650630" y="0"/>
                </a:lnTo>
                <a:lnTo>
                  <a:pt x="5650630" y="2782935"/>
                </a:lnTo>
                <a:lnTo>
                  <a:pt x="0" y="27829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7" name="Freeform 7"/>
          <p:cNvSpPr/>
          <p:nvPr/>
        </p:nvSpPr>
        <p:spPr>
          <a:xfrm>
            <a:off x="628199" y="6048375"/>
            <a:ext cx="5643031" cy="1615318"/>
          </a:xfrm>
          <a:custGeom>
            <a:avLst/>
            <a:gdLst/>
            <a:ahLst/>
            <a:cxnLst/>
            <a:rect l="l" t="t" r="r" b="b"/>
            <a:pathLst>
              <a:path w="5643031" h="1615318">
                <a:moveTo>
                  <a:pt x="0" y="0"/>
                </a:moveTo>
                <a:lnTo>
                  <a:pt x="5643031" y="0"/>
                </a:lnTo>
                <a:lnTo>
                  <a:pt x="5643031" y="1615318"/>
                </a:lnTo>
                <a:lnTo>
                  <a:pt x="0" y="161531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8" name="TextBox 8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781949" y="8709025"/>
            <a:ext cx="346022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8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32759" y="2598465"/>
            <a:ext cx="8363992" cy="59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9"/>
              </a:lnSpc>
            </a:pP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Modele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Django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- Order i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Cart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13175" y="3319216"/>
            <a:ext cx="10241785" cy="4784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9"/>
              </a:lnSpc>
            </a:pP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Order reprezentuje zamówienia użytkowników z datą złożenia i statusem, połączone z User przez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ForeignKey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OrderProduct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to tabela łącząca przechowująca szczegóły zamówienia (produkt, ilość) w relacji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many-to-many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między Order a Product.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CartItem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implementuje koszyk zakupowy, łącząc użytkownika z produktami i ich ilościami.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Complaint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umożliwia składanie reklamacji do zamówień z opisem przyczyny i statusem.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Specification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przechowuje szczegółowe parametry techniczne produktów.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3551" y="647466"/>
            <a:ext cx="16500898" cy="1212566"/>
          </a:xfrm>
          <a:custGeom>
            <a:avLst/>
            <a:gdLst/>
            <a:ahLst/>
            <a:cxnLst/>
            <a:rect l="l" t="t" r="r" b="b"/>
            <a:pathLst>
              <a:path w="16500898" h="1212566">
                <a:moveTo>
                  <a:pt x="0" y="0"/>
                </a:moveTo>
                <a:lnTo>
                  <a:pt x="16500898" y="0"/>
                </a:lnTo>
                <a:lnTo>
                  <a:pt x="16500898" y="1212566"/>
                </a:lnTo>
                <a:lnTo>
                  <a:pt x="0" y="121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3" name="Freeform 3"/>
          <p:cNvSpPr/>
          <p:nvPr/>
        </p:nvSpPr>
        <p:spPr>
          <a:xfrm>
            <a:off x="16240660" y="1181306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4" name="Freeform 4"/>
          <p:cNvSpPr/>
          <p:nvPr/>
        </p:nvSpPr>
        <p:spPr>
          <a:xfrm>
            <a:off x="1418208" y="1180053"/>
            <a:ext cx="242722" cy="275820"/>
          </a:xfrm>
          <a:custGeom>
            <a:avLst/>
            <a:gdLst/>
            <a:ahLst/>
            <a:cxnLst/>
            <a:rect l="l" t="t" r="r" b="b"/>
            <a:pathLst>
              <a:path w="242722" h="275820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899" r="-2899"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5" name="Freeform 5"/>
          <p:cNvSpPr/>
          <p:nvPr/>
        </p:nvSpPr>
        <p:spPr>
          <a:xfrm>
            <a:off x="16515473" y="8385203"/>
            <a:ext cx="878976" cy="1143158"/>
          </a:xfrm>
          <a:custGeom>
            <a:avLst/>
            <a:gdLst/>
            <a:ahLst/>
            <a:cxnLst/>
            <a:rect l="l" t="t" r="r" b="b"/>
            <a:pathLst>
              <a:path w="878976" h="1143158">
                <a:moveTo>
                  <a:pt x="0" y="0"/>
                </a:moveTo>
                <a:lnTo>
                  <a:pt x="878975" y="0"/>
                </a:lnTo>
                <a:lnTo>
                  <a:pt x="878975" y="1143159"/>
                </a:lnTo>
                <a:lnTo>
                  <a:pt x="0" y="1143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6" name="Freeform 6"/>
          <p:cNvSpPr/>
          <p:nvPr/>
        </p:nvSpPr>
        <p:spPr>
          <a:xfrm>
            <a:off x="11658600" y="2910230"/>
            <a:ext cx="5123349" cy="2122428"/>
          </a:xfrm>
          <a:custGeom>
            <a:avLst/>
            <a:gdLst/>
            <a:ahLst/>
            <a:cxnLst/>
            <a:rect l="l" t="t" r="r" b="b"/>
            <a:pathLst>
              <a:path w="4243354" h="1766296">
                <a:moveTo>
                  <a:pt x="0" y="0"/>
                </a:moveTo>
                <a:lnTo>
                  <a:pt x="4243354" y="0"/>
                </a:lnTo>
                <a:lnTo>
                  <a:pt x="4243354" y="1766296"/>
                </a:lnTo>
                <a:lnTo>
                  <a:pt x="0" y="176629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7" name="Freeform 7"/>
          <p:cNvSpPr/>
          <p:nvPr/>
        </p:nvSpPr>
        <p:spPr>
          <a:xfrm>
            <a:off x="11658600" y="5254341"/>
            <a:ext cx="5469371" cy="3060797"/>
          </a:xfrm>
          <a:custGeom>
            <a:avLst/>
            <a:gdLst/>
            <a:ahLst/>
            <a:cxnLst/>
            <a:rect l="l" t="t" r="r" b="b"/>
            <a:pathLst>
              <a:path w="4345610" h="2553046">
                <a:moveTo>
                  <a:pt x="0" y="0"/>
                </a:moveTo>
                <a:lnTo>
                  <a:pt x="4345610" y="0"/>
                </a:lnTo>
                <a:lnTo>
                  <a:pt x="4345610" y="2553046"/>
                </a:lnTo>
                <a:lnTo>
                  <a:pt x="0" y="255304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l-PL" noProof="0" dirty="0"/>
          </a:p>
        </p:txBody>
      </p:sp>
      <p:sp>
        <p:nvSpPr>
          <p:cNvPr id="8" name="TextBox 8"/>
          <p:cNvSpPr txBox="1"/>
          <p:nvPr/>
        </p:nvSpPr>
        <p:spPr>
          <a:xfrm>
            <a:off x="15268580" y="8709025"/>
            <a:ext cx="1271165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pl-PL" sz="2000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  <a:endParaRPr lang="pl-PL" sz="2000" noProof="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781949" y="8709025"/>
            <a:ext cx="346022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pl-PL" sz="2000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9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615273"/>
            <a:ext cx="9852724" cy="59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9"/>
              </a:lnSpc>
            </a:pP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Modele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Django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-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Opinion</a:t>
            </a:r>
            <a:r>
              <a:rPr lang="pl-PL" sz="3999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i </a:t>
            </a:r>
            <a:r>
              <a:rPr lang="pl-PL" sz="3999" b="1" noProof="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Sentiment</a:t>
            </a:r>
            <a:endParaRPr lang="pl-PL" sz="3999" b="1" noProof="0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1" y="3376260"/>
            <a:ext cx="10401299" cy="58797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49"/>
              </a:lnSpc>
            </a:pP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Opinion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przechowuje opinie użytkowników o produktach z oceną 1-5 i treścią tekstową, z ograniczeniem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unique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per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user-product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SentimentAnalysis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automatycznie analizuje sentyment opinii używając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TextBlob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przypisując wynik liczbowy i kategorię (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positive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neutral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negative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).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ProductSentimentSummary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agreguje dane sentymentu dla każdego produktu, przechowując średni wynik i liczby opinii w każdej kategorii. System automatycznie aktualizuje analizę sentymentu przy dodawaniu nowych opinii przez sygnały </a:t>
            </a:r>
            <a:r>
              <a:rPr lang="pl-PL" sz="2499" noProof="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Django</a:t>
            </a:r>
            <a:r>
              <a:rPr lang="pl-PL" sz="2499" noProof="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Te modele umożliwiają inteligentne wyszukiwanie produktów na podstawie sentymentu opinii.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80158" y="1219406"/>
            <a:ext cx="3038712" cy="26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pl-PL" sz="200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SMARTRECOMMENDER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5732</Words>
  <Application>Microsoft Office PowerPoint</Application>
  <PresentationFormat>Niestandardowy</PresentationFormat>
  <Paragraphs>242</Paragraphs>
  <Slides>48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48</vt:i4>
      </vt:variant>
    </vt:vector>
  </HeadingPairs>
  <TitlesOfParts>
    <vt:vector size="53" baseType="lpstr">
      <vt:lpstr>Arial</vt:lpstr>
      <vt:lpstr>Poppins Bold</vt:lpstr>
      <vt:lpstr>Calibri</vt:lpstr>
      <vt:lpstr>Poppins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template.pptx</dc:title>
  <cp:lastModifiedBy>Piotr Smola</cp:lastModifiedBy>
  <cp:revision>55</cp:revision>
  <dcterms:created xsi:type="dcterms:W3CDTF">2006-08-16T00:00:00Z</dcterms:created>
  <dcterms:modified xsi:type="dcterms:W3CDTF">2025-06-02T10:54:49Z</dcterms:modified>
  <dc:identifier>DAGpF9nd0Ps</dc:identifier>
</cp:coreProperties>
</file>